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UFQUbKx70cywQO63gN/KyjQZ+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376e2e97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a376e2e97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3729d642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a3729d6424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3" name="Google Shape;33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66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Members!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838200" y="1865313"/>
            <a:ext cx="10424160" cy="18288"/>
          </a:xfrm>
          <a:custGeom>
            <a:rect b="b" l="l" r="r" t="t"/>
            <a:pathLst>
              <a:path extrusionOk="0" fill="none" h="18288" w="1042416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extrusionOk="0" h="18288" w="1042416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0809" y="2228087"/>
            <a:ext cx="2998843" cy="39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898259" y="2386364"/>
            <a:ext cx="4152932" cy="44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4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NHS Website </a:t>
            </a:r>
            <a:endParaRPr b="1" i="0" sz="3200" u="none" cap="none" strike="noStrike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qr code with a logo&#10;&#10;Description automatically generated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4002" y="2841801"/>
            <a:ext cx="2721447" cy="2721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638882" y="3577456"/>
            <a:ext cx="10909640" cy="16878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QUESTIONS/COMMENTS</a:t>
            </a:r>
            <a:endParaRPr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428" y="591670"/>
            <a:ext cx="4940548" cy="2742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3807702" y="5509052"/>
            <a:ext cx="4572000" cy="18288"/>
          </a:xfrm>
          <a:custGeom>
            <a:rect b="b" l="l" r="r" t="t"/>
            <a:pathLst>
              <a:path extrusionOk="0" fill="none" h="18288" w="457200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57200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659876" y="1712204"/>
            <a:ext cx="111613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– The Giving Tree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882400" y="1553588"/>
            <a:ext cx="10424160" cy="18288"/>
          </a:xfrm>
          <a:custGeom>
            <a:rect b="b" l="l" r="r" t="t"/>
            <a:pathLst>
              <a:path extrusionOk="0" fill="none" h="18288" w="1042416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extrusionOk="0" h="18288" w="1042416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710" y="1993292"/>
            <a:ext cx="4755017" cy="475501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6114174" y="2497794"/>
            <a:ext cx="4075200" cy="4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16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HELP:</a:t>
            </a:r>
            <a:endParaRPr/>
          </a:p>
          <a:p>
            <a:pPr indent="-306324" lvl="0" marL="30632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6"/>
              <a:buFont typeface="Noto Sans Symbols"/>
              <a:buChar char="❑"/>
            </a:pPr>
            <a:r>
              <a:rPr b="0" i="0" lang="en-US" sz="1876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Now</a:t>
            </a:r>
            <a:r>
              <a:rPr b="0" i="0" lang="en-US" sz="1876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Donate money to any of your groups that are pitching in to buy gifts.</a:t>
            </a:r>
            <a:endParaRPr b="0" i="0" sz="1876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6324" lvl="0" marL="30632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6"/>
              <a:buFont typeface="Century Gothic"/>
              <a:buChar char="❑"/>
            </a:pPr>
            <a:r>
              <a:rPr lang="en-US" sz="1876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Now</a:t>
            </a:r>
            <a:r>
              <a:rPr lang="en-US" sz="187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Donate a roll of wrapping paper, bags, bows</a:t>
            </a:r>
            <a:endParaRPr sz="1876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6324" lvl="0" marL="30632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6"/>
              <a:buFont typeface="Noto Sans Symbols"/>
              <a:buChar char="❑"/>
            </a:pPr>
            <a:r>
              <a:rPr b="0" i="0" lang="en-US" sz="1876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12/11 – 12/20</a:t>
            </a:r>
            <a:r>
              <a:rPr b="0" i="0" lang="en-US" sz="1876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Begin wrapping gifts during the day, lunch, or after school (Only 15 minutes after school).</a:t>
            </a:r>
            <a:endParaRPr/>
          </a:p>
          <a:p>
            <a:pPr indent="-306324" lvl="0" marL="306324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6"/>
              <a:buFont typeface="Noto Sans Symbols"/>
              <a:buChar char="❑"/>
            </a:pPr>
            <a:r>
              <a:rPr b="0" i="0" lang="en-US" sz="1876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12/2</a:t>
            </a:r>
            <a:r>
              <a:rPr lang="en-US" sz="1876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b="0" i="0" lang="en-US" sz="1876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After exams, bring gifts to Lakewood Elementary School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822399" y="1963771"/>
            <a:ext cx="2391600" cy="46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6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12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1206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out of 2</a:t>
            </a:r>
            <a:r>
              <a:rPr lang="en-US" sz="12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1206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children have been sponsored</a:t>
            </a:r>
            <a:r>
              <a:rPr lang="en-US" sz="12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841248" y="256032"/>
            <a:ext cx="1050645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Blood Drive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flipH="1" rot="10800000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red fire truck&#10;&#10;Description automatically generated with medium confidence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7557" y="2044884"/>
            <a:ext cx="4746243" cy="295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838200" y="2044884"/>
            <a:ext cx="5769357" cy="3194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16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Results:</a:t>
            </a:r>
            <a:endParaRPr/>
          </a:p>
          <a:p>
            <a:pPr indent="-406908" lvl="0" marL="406908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48"/>
              <a:buFont typeface="Noto Sans Symbols"/>
              <a:buChar char="⮚"/>
            </a:pPr>
            <a:r>
              <a:rPr b="0" i="0" lang="en-US" sz="284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 NHS members volunteered</a:t>
            </a:r>
            <a:endParaRPr/>
          </a:p>
          <a:p>
            <a:pPr indent="-406908" lvl="0" marL="406908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48"/>
              <a:buFont typeface="Noto Sans Symbols"/>
              <a:buChar char="⮚"/>
            </a:pPr>
            <a:r>
              <a:rPr b="0" i="0" lang="en-US" sz="284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 students donated blood</a:t>
            </a:r>
            <a:endParaRPr/>
          </a:p>
          <a:p>
            <a:pPr indent="-406908" lvl="0" marL="406908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48"/>
              <a:buFont typeface="Noto Sans Symbols"/>
              <a:buChar char="⮚"/>
            </a:pPr>
            <a:r>
              <a:rPr b="0" i="0" lang="en-US" sz="284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 NHS members donated blood</a:t>
            </a:r>
            <a:endParaRPr/>
          </a:p>
          <a:p>
            <a:pPr indent="-406908" lvl="0" marL="406908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48"/>
              <a:buFont typeface="Noto Sans Symbols"/>
              <a:buChar char="⮚"/>
            </a:pPr>
            <a:r>
              <a:rPr b="0" i="0" lang="en-US" sz="284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lives will be saved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820468" y="5202831"/>
            <a:ext cx="4320421" cy="962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48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Job! Let’s do it again in February!</a:t>
            </a:r>
            <a:endParaRPr b="1" i="1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368856" y="3180804"/>
            <a:ext cx="5504258" cy="33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 flipH="1" rot="10800000">
            <a:off x="83820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659876" y="1712204"/>
            <a:ext cx="111613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286982" y="914400"/>
            <a:ext cx="3317566" cy="1330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84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Tutoring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664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*Ongoing*</a:t>
            </a:r>
            <a:endParaRPr b="1" i="0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19051" l="0" r="0" t="19708"/>
          <a:stretch/>
        </p:blipFill>
        <p:spPr>
          <a:xfrm>
            <a:off x="2261814" y="1010262"/>
            <a:ext cx="2259852" cy="138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19051" l="0" r="0" t="19708"/>
          <a:stretch/>
        </p:blipFill>
        <p:spPr>
          <a:xfrm>
            <a:off x="7604548" y="1041979"/>
            <a:ext cx="2259852" cy="138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2113194" y="2867342"/>
            <a:ext cx="2341228" cy="9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72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734603" y="4902615"/>
            <a:ext cx="8646593" cy="10033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96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only two weeks before the end of the semester! Sign up now!</a:t>
            </a:r>
            <a:endParaRPr b="0" i="1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-1" l="386" r="212" t="1534"/>
          <a:stretch/>
        </p:blipFill>
        <p:spPr>
          <a:xfrm>
            <a:off x="1734603" y="2553483"/>
            <a:ext cx="6710732" cy="217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0537" y="2956951"/>
            <a:ext cx="1783302" cy="176918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8580537" y="2584355"/>
            <a:ext cx="1783302" cy="320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8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 up Here:</a:t>
            </a:r>
            <a:endParaRPr b="1" i="1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1525" y="11135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Submitting Hours </a:t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838200" y="1865313"/>
            <a:ext cx="10424160" cy="18288"/>
          </a:xfrm>
          <a:custGeom>
            <a:rect b="b" l="l" r="r" t="t"/>
            <a:pathLst>
              <a:path extrusionOk="0" fill="none" h="18288" w="1042416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extrusionOk="0" h="18288" w="1042416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994894" y="2228087"/>
            <a:ext cx="4455886" cy="4312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12">
                <a:latin typeface="Century Gothic"/>
                <a:ea typeface="Century Gothic"/>
                <a:cs typeface="Century Gothic"/>
                <a:sym typeface="Century Gothic"/>
              </a:rPr>
              <a:t>Use the QR code in the media center to link directly to the form,</a:t>
            </a:r>
            <a:endParaRPr sz="241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1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12"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b="1" sz="241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1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12">
                <a:latin typeface="Century Gothic"/>
                <a:ea typeface="Century Gothic"/>
                <a:cs typeface="Century Gothic"/>
                <a:sym typeface="Century Gothic"/>
              </a:rPr>
              <a:t>Go to the NHS website to submit your hours</a:t>
            </a:r>
            <a:endParaRPr sz="241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12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1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7668857" y="4708243"/>
            <a:ext cx="3864300" cy="834900"/>
          </a:xfrm>
          <a:prstGeom prst="rect">
            <a:avLst/>
          </a:prstGeom>
          <a:solidFill>
            <a:srgbClr val="FF00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1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Hours must be submitted by January 1</a:t>
            </a:r>
            <a:r>
              <a:rPr b="1" i="1" lang="en-US" sz="2412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baseline="30000" i="1" lang="en-US" sz="241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1" i="1" lang="en-US" sz="241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1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2188" y="2310188"/>
            <a:ext cx="2237625" cy="22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100" y="5425550"/>
            <a:ext cx="1232076" cy="123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376e2e971_2_0"/>
          <p:cNvSpPr/>
          <p:nvPr/>
        </p:nvSpPr>
        <p:spPr>
          <a:xfrm>
            <a:off x="1525" y="11135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a376e2e971_2_0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Semester Requirements</a:t>
            </a:r>
            <a:endParaRPr/>
          </a:p>
        </p:txBody>
      </p:sp>
      <p:sp>
        <p:nvSpPr>
          <p:cNvPr id="144" name="Google Shape;144;g2a376e2e971_2_0"/>
          <p:cNvSpPr/>
          <p:nvPr/>
        </p:nvSpPr>
        <p:spPr>
          <a:xfrm>
            <a:off x="838200" y="1531338"/>
            <a:ext cx="10424160" cy="18288"/>
          </a:xfrm>
          <a:custGeom>
            <a:rect b="b" l="l" r="r" t="t"/>
            <a:pathLst>
              <a:path extrusionOk="0" fill="none" h="18288" w="1042416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extrusionOk="0" h="18288" w="1042416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a376e2e971_2_0"/>
          <p:cNvSpPr/>
          <p:nvPr/>
        </p:nvSpPr>
        <p:spPr>
          <a:xfrm>
            <a:off x="1594094" y="1827287"/>
            <a:ext cx="4455900" cy="4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905" lvl="0" marL="38290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12"/>
              <a:buFont typeface="Noto Sans Symbols"/>
              <a:buChar char="❑"/>
            </a:pPr>
            <a:r>
              <a:rPr b="0" i="0" lang="en-US" sz="2412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Attend and participate respectfully in meetings</a:t>
            </a:r>
            <a:endParaRPr/>
          </a:p>
          <a:p>
            <a:pPr indent="-382905" lvl="0" marL="382905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12"/>
              <a:buFont typeface="Noto Sans Symbols"/>
              <a:buChar char="❑"/>
            </a:pPr>
            <a:r>
              <a:rPr lang="en-US" sz="2412">
                <a:latin typeface="Century Gothic"/>
                <a:ea typeface="Century Gothic"/>
                <a:cs typeface="Century Gothic"/>
                <a:sym typeface="Century Gothic"/>
              </a:rPr>
              <a:t>Contract Signed and </a:t>
            </a:r>
            <a:r>
              <a:rPr b="0" i="0" lang="en-US" sz="2412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Dues paid - $20</a:t>
            </a:r>
            <a:endParaRPr/>
          </a:p>
          <a:p>
            <a:pPr indent="-382905" lvl="0" marL="382905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12"/>
              <a:buFont typeface="Noto Sans Symbols"/>
              <a:buChar char="❑"/>
            </a:pPr>
            <a:r>
              <a:rPr lang="en-US" sz="2412">
                <a:latin typeface="Century Gothic"/>
                <a:ea typeface="Century Gothic"/>
                <a:cs typeface="Century Gothic"/>
                <a:sym typeface="Century Gothic"/>
              </a:rPr>
              <a:t>Submit your </a:t>
            </a:r>
            <a:r>
              <a:rPr b="0" i="0" lang="en-US" sz="2412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hours per semester of community service hours </a:t>
            </a:r>
            <a:r>
              <a:rPr b="0" i="0" lang="en-US" sz="2144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(only 10 during 1</a:t>
            </a:r>
            <a:r>
              <a:rPr b="0" baseline="30000" i="0" lang="en-US" sz="2144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b="0" i="0" lang="en-US" sz="2144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semester for new members</a:t>
            </a:r>
            <a:r>
              <a:rPr lang="en-US" sz="2144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144"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2905" lvl="0" marL="382905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12"/>
              <a:buFont typeface="Noto Sans Symbols"/>
              <a:buChar char="❑"/>
            </a:pPr>
            <a:r>
              <a:rPr b="0" i="0" lang="en-US" sz="2412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20 hours, </a:t>
            </a:r>
            <a:r>
              <a:rPr b="0" i="0" lang="en-US" sz="2412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6 hours must be tutoring hours –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12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b="0" i="0" lang="en-US" sz="2412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3 hours for new members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34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(ELP, after school care, etc) </a:t>
            </a:r>
            <a:endParaRPr b="0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g2a376e2e971_2_0"/>
          <p:cNvPicPr preferRelativeResize="0"/>
          <p:nvPr/>
        </p:nvPicPr>
        <p:blipFill rotWithShape="1">
          <a:blip r:embed="rId3">
            <a:alphaModFix/>
          </a:blip>
          <a:srcRect b="0" l="41145" r="0" t="0"/>
          <a:stretch/>
        </p:blipFill>
        <p:spPr>
          <a:xfrm>
            <a:off x="7868841" y="2544577"/>
            <a:ext cx="3115105" cy="199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a376e2e971_2_0"/>
          <p:cNvSpPr txBox="1"/>
          <p:nvPr/>
        </p:nvSpPr>
        <p:spPr>
          <a:xfrm>
            <a:off x="7668857" y="4708243"/>
            <a:ext cx="3864300" cy="834900"/>
          </a:xfrm>
          <a:prstGeom prst="rect">
            <a:avLst/>
          </a:prstGeom>
          <a:solidFill>
            <a:srgbClr val="FF0000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1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Hours must be submitted by January 1</a:t>
            </a:r>
            <a:r>
              <a:rPr b="1" i="1" lang="en-US" sz="2412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baseline="30000" i="1" lang="en-US" sz="241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1" i="1" lang="en-US" sz="241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1" sz="3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Upcoming Events: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758952" y="2395728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640080" y="2706624"/>
            <a:ext cx="6894576" cy="348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/>
              <a:t>​12/7 Peace in the Burg Event </a:t>
            </a:r>
            <a:endParaRPr/>
          </a:p>
          <a:p>
            <a:pPr indent="-22860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/>
              <a:t>12/11 Collab with Bay Vista Elementary</a:t>
            </a:r>
            <a:endParaRPr/>
          </a:p>
          <a:p>
            <a:pPr indent="-22860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/>
              <a:t>12/11-12/20 Giving Tree gift wrapping</a:t>
            </a:r>
            <a:endParaRPr/>
          </a:p>
          <a:p>
            <a:pPr indent="-22860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/>
              <a:t>12/20 Giving Tree delivery</a:t>
            </a:r>
            <a:endParaRPr/>
          </a:p>
          <a:p>
            <a:pPr indent="-22860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/>
              <a:t>12/21 Holiday Celebration during lunch</a:t>
            </a:r>
            <a:endParaRPr/>
          </a:p>
          <a:p>
            <a:pPr indent="-22860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highlight>
                  <a:srgbClr val="FFFF00"/>
                </a:highlight>
              </a:rPr>
              <a:t>1/25 Induction</a:t>
            </a:r>
            <a:endParaRPr/>
          </a:p>
        </p:txBody>
      </p:sp>
      <p:pic>
        <p:nvPicPr>
          <p:cNvPr id="156" name="Google Shape;15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175" y="605400"/>
            <a:ext cx="5647201" cy="564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Induction, For Real This Time:</a:t>
            </a:r>
            <a:endParaRPr sz="5400"/>
          </a:p>
        </p:txBody>
      </p:sp>
      <p:sp>
        <p:nvSpPr>
          <p:cNvPr id="163" name="Google Shape;163;p7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/>
          <p:nvPr>
            <p:ph idx="2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/>
              <a:t>We have gotten the induction date approved and it is set to happen on: </a:t>
            </a:r>
            <a:r>
              <a:rPr b="1" lang="en-US" sz="2200">
                <a:highlight>
                  <a:srgbClr val="FFFF00"/>
                </a:highlight>
              </a:rPr>
              <a:t>JANUARY 25</a:t>
            </a:r>
            <a:r>
              <a:rPr b="1" baseline="30000" lang="en-US" sz="2200">
                <a:highlight>
                  <a:srgbClr val="FFFF00"/>
                </a:highlight>
              </a:rPr>
              <a:t>th</a:t>
            </a:r>
            <a:endParaRPr/>
          </a:p>
          <a:p>
            <a:pPr indent="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2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 u="sng"/>
              <a:t>Set this date in your calendar and make sure you are prepared!</a:t>
            </a:r>
            <a:endParaRPr/>
          </a:p>
          <a:p>
            <a:pPr indent="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/>
              <a:t>Meetings for it 2 weeks before and the day of.</a:t>
            </a:r>
            <a:endParaRPr/>
          </a:p>
        </p:txBody>
      </p:sp>
      <p:pic>
        <p:nvPicPr>
          <p:cNvPr descr="A lit candle in the dark&#10;&#10;Description automatically generated with medium confidence" id="165" name="Google Shape;16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6363" r="16936" t="0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3729d6424_1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a3729d6424_1_0"/>
          <p:cNvSpPr txBox="1"/>
          <p:nvPr>
            <p:ph type="title"/>
          </p:nvPr>
        </p:nvSpPr>
        <p:spPr>
          <a:xfrm>
            <a:off x="640080" y="325369"/>
            <a:ext cx="43686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Stay Updated!</a:t>
            </a:r>
            <a:endParaRPr sz="5400"/>
          </a:p>
        </p:txBody>
      </p:sp>
      <p:sp>
        <p:nvSpPr>
          <p:cNvPr id="172" name="Google Shape;172;g2a3729d6424_1_0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a3729d6424_1_0"/>
          <p:cNvSpPr txBox="1"/>
          <p:nvPr>
            <p:ph idx="2" type="body"/>
          </p:nvPr>
        </p:nvSpPr>
        <p:spPr>
          <a:xfrm>
            <a:off x="640080" y="2872899"/>
            <a:ext cx="42435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/>
              <a:t>Remind: Text 81010 @nhsof2024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en-US" sz="2200"/>
              <a:t>Instagram: Follow our instagram for reminders for upcoming events and meetings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/>
              <a:t>@lakewoodnhs</a:t>
            </a:r>
            <a:endParaRPr b="1" sz="2200"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-US" sz="2200"/>
              <a:t>NHS website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/>
              <a:t>https://lwhsnhs.weebly.com/</a:t>
            </a:r>
            <a:endParaRPr b="1" sz="2200"/>
          </a:p>
        </p:txBody>
      </p:sp>
      <p:pic>
        <p:nvPicPr>
          <p:cNvPr id="174" name="Google Shape;174;g2a3729d6424_1_0"/>
          <p:cNvPicPr preferRelativeResize="0"/>
          <p:nvPr/>
        </p:nvPicPr>
        <p:blipFill rotWithShape="1">
          <a:blip r:embed="rId3">
            <a:alphaModFix/>
          </a:blip>
          <a:srcRect b="28730" l="0" r="0" t="6620"/>
          <a:stretch/>
        </p:blipFill>
        <p:spPr>
          <a:xfrm>
            <a:off x="6768450" y="97700"/>
            <a:ext cx="4755325" cy="66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2020-09-22T02:28:22Z</dcterms:created>
  <dc:creator>Robinson Heather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0x010100DC0B0518959F544EBCC76C77304F57D0</vt:lpwstr>
  </property>
</Properties>
</file>