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Play"/>
      <p:regular r:id="rId20"/>
      <p:bold r:id="rId21"/>
    </p:embeddedFont>
    <p:embeddedFont>
      <p:font typeface="Open Sans Light"/>
      <p:regular r:id="rId22"/>
      <p:bold r:id="rId23"/>
      <p:italic r:id="rId24"/>
      <p:boldItalic r:id="rId25"/>
    </p:embeddedFont>
    <p:embeddedFont>
      <p:font typeface="Century Gothic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jSKtxs6Tswb4cxyL9pCO9+DL9w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6183620-47CA-4413-B4C2-FE28E3A43EFE}">
  <a:tblStyle styleId="{E6183620-47CA-4413-B4C2-FE28E3A43EFE}" styleName="Table_0">
    <a:wholeTbl>
      <a:tcTxStyle b="off" i="off">
        <a:font>
          <a:latin typeface="Univers Condensed Light"/>
          <a:ea typeface="Univers Condensed Light"/>
          <a:cs typeface="Univers Condensed Ligh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AE7F6"/>
          </a:solidFill>
        </a:fill>
      </a:tcStyle>
    </a:wholeTbl>
    <a:band1H>
      <a:tcTxStyle/>
      <a:tcStyle>
        <a:fill>
          <a:solidFill>
            <a:srgbClr val="F6CBED"/>
          </a:solidFill>
        </a:fill>
      </a:tcStyle>
    </a:band1H>
    <a:band2H>
      <a:tcTxStyle/>
    </a:band2H>
    <a:band1V>
      <a:tcTxStyle/>
      <a:tcStyle>
        <a:fill>
          <a:solidFill>
            <a:srgbClr val="F6CBED"/>
          </a:solidFill>
        </a:fill>
      </a:tcStyle>
    </a:band1V>
    <a:band2V>
      <a:tcTxStyle/>
    </a:band2V>
    <a:lastCol>
      <a:tcTxStyle b="on" i="off">
        <a:font>
          <a:latin typeface="Univers Condensed Light"/>
          <a:ea typeface="Univers Condensed Light"/>
          <a:cs typeface="Univers Condensed Light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Univers Condensed Light"/>
          <a:ea typeface="Univers Condensed Light"/>
          <a:cs typeface="Univers Condensed Light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Univers Condensed Light"/>
          <a:ea typeface="Univers Condensed Light"/>
          <a:cs typeface="Univers Condensed Ligh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Univers Condensed Light"/>
          <a:ea typeface="Univers Condensed Light"/>
          <a:cs typeface="Univers Condensed Ligh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-regular.fntdata"/><Relationship Id="rId22" Type="http://schemas.openxmlformats.org/officeDocument/2006/relationships/font" Target="fonts/OpenSansLight-regular.fntdata"/><Relationship Id="rId21" Type="http://schemas.openxmlformats.org/officeDocument/2006/relationships/font" Target="fonts/Play-bold.fntdata"/><Relationship Id="rId24" Type="http://schemas.openxmlformats.org/officeDocument/2006/relationships/font" Target="fonts/OpenSansLight-italic.fntdata"/><Relationship Id="rId23" Type="http://schemas.openxmlformats.org/officeDocument/2006/relationships/font" Target="fonts/OpenSansLigh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regular.fntdata"/><Relationship Id="rId25" Type="http://schemas.openxmlformats.org/officeDocument/2006/relationships/font" Target="fonts/OpenSansLight-boldItalic.fntdata"/><Relationship Id="rId28" Type="http://schemas.openxmlformats.org/officeDocument/2006/relationships/font" Target="fonts/CenturyGothic-italic.fntdata"/><Relationship Id="rId27" Type="http://schemas.openxmlformats.org/officeDocument/2006/relationships/font" Target="fonts/CenturyGothic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enturyGothic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/>
          <p:nvPr>
            <p:ph type="ctrTitle"/>
          </p:nvPr>
        </p:nvSpPr>
        <p:spPr>
          <a:xfrm>
            <a:off x="1524000" y="1122363"/>
            <a:ext cx="9144000" cy="30253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Play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" type="subTitle"/>
          </p:nvPr>
        </p:nvSpPr>
        <p:spPr>
          <a:xfrm>
            <a:off x="1524000" y="4386729"/>
            <a:ext cx="9144000" cy="1135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40"/>
              <a:buNone/>
              <a:defRPr b="1" sz="1800" cap="none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" name="Google Shape;21;p16"/>
          <p:cNvSpPr txBox="1"/>
          <p:nvPr>
            <p:ph idx="10" type="dt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1" type="ftr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2" type="sldNum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 txBox="1"/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" type="body"/>
          </p:nvPr>
        </p:nvSpPr>
        <p:spPr>
          <a:xfrm rot="5400000">
            <a:off x="4083788" y="-931234"/>
            <a:ext cx="4024424" cy="99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1pPr>
            <a:lvl2pPr indent="-32004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2pPr>
            <a:lvl3pPr indent="-32003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indent="-32003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4pPr>
            <a:lvl5pPr indent="-320039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0" type="dt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1" type="ftr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2" type="sldNum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1pPr>
            <a:lvl2pPr indent="-32004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2pPr>
            <a:lvl3pPr indent="-32003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indent="-32003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4pPr>
            <a:lvl5pPr indent="-320039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6"/>
          <p:cNvSpPr txBox="1"/>
          <p:nvPr>
            <p:ph idx="10" type="dt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6"/>
          <p:cNvSpPr txBox="1"/>
          <p:nvPr>
            <p:ph idx="11" type="ftr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6"/>
          <p:cNvSpPr txBox="1"/>
          <p:nvPr>
            <p:ph idx="12" type="sldNum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92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17"/>
          <p:cNvSpPr txBox="1"/>
          <p:nvPr>
            <p:ph idx="10" type="dt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1" type="ftr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2" type="sldNum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/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" type="body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20"/>
              <a:buChar char="•"/>
              <a:defRPr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/>
            </a:lvl2pPr>
            <a:lvl3pPr indent="-32003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indent="-30988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/>
            </a:lvl4pPr>
            <a:lvl5pPr indent="-309879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0" type="dt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1" type="ftr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idx="10" type="dt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838200" y="1924493"/>
            <a:ext cx="5181600" cy="4252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1pPr>
            <a:lvl2pPr indent="-32004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2pPr>
            <a:lvl3pPr indent="-32003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indent="-32003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4pPr>
            <a:lvl5pPr indent="-320039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6172200" y="1924493"/>
            <a:ext cx="5181600" cy="4252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1pPr>
            <a:lvl2pPr indent="-32004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2pPr>
            <a:lvl3pPr indent="-32003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indent="-32003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4pPr>
            <a:lvl5pPr indent="-320039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0" type="dt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0"/>
          <p:cNvSpPr txBox="1"/>
          <p:nvPr>
            <p:ph idx="11" type="ftr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2" type="sldNum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" type="body"/>
          </p:nvPr>
        </p:nvSpPr>
        <p:spPr>
          <a:xfrm>
            <a:off x="839788" y="1734325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2000" cap="none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1"/>
          <p:cNvSpPr txBox="1"/>
          <p:nvPr>
            <p:ph idx="2" type="body"/>
          </p:nvPr>
        </p:nvSpPr>
        <p:spPr>
          <a:xfrm>
            <a:off x="839788" y="2558237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1pPr>
            <a:lvl2pPr indent="-32004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2pPr>
            <a:lvl3pPr indent="-32003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indent="-32003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4pPr>
            <a:lvl5pPr indent="-320039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3" type="body"/>
          </p:nvPr>
        </p:nvSpPr>
        <p:spPr>
          <a:xfrm>
            <a:off x="6172200" y="1734325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2000" cap="none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21"/>
          <p:cNvSpPr txBox="1"/>
          <p:nvPr>
            <p:ph idx="4" type="body"/>
          </p:nvPr>
        </p:nvSpPr>
        <p:spPr>
          <a:xfrm>
            <a:off x="6172200" y="2558237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1pPr>
            <a:lvl2pPr indent="-32004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2pPr>
            <a:lvl3pPr indent="-32003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indent="-32003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4pPr>
            <a:lvl5pPr indent="-320039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0" type="dt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1"/>
          <p:cNvSpPr txBox="1"/>
          <p:nvPr>
            <p:ph idx="11" type="ftr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2" type="sldNum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 txBox="1"/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116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1pPr>
            <a:lvl2pPr indent="-37084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40"/>
              <a:buChar char="•"/>
              <a:defRPr sz="2800"/>
            </a:lvl2pPr>
            <a:lvl3pPr indent="-35051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20"/>
              <a:buChar char="•"/>
              <a:defRPr sz="2400"/>
            </a:lvl3pPr>
            <a:lvl4pPr indent="-3302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2000"/>
            </a:lvl4pPr>
            <a:lvl5pPr indent="-3302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6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8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6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24"/>
          <p:cNvSpPr txBox="1"/>
          <p:nvPr>
            <p:ph idx="10" type="dt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1" type="ftr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2" type="sldNum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5"/>
          <p:cNvCxnSpPr/>
          <p:nvPr/>
        </p:nvCxnSpPr>
        <p:spPr>
          <a:xfrm flipH="1">
            <a:off x="0" y="0"/>
            <a:ext cx="3119718" cy="685800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" name="Google Shape;7;p15"/>
          <p:cNvCxnSpPr/>
          <p:nvPr/>
        </p:nvCxnSpPr>
        <p:spPr>
          <a:xfrm flipH="1">
            <a:off x="0" y="0"/>
            <a:ext cx="903768" cy="6543675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" name="Google Shape;8;p15"/>
          <p:cNvCxnSpPr/>
          <p:nvPr/>
        </p:nvCxnSpPr>
        <p:spPr>
          <a:xfrm rot="10800000">
            <a:off x="-42863" y="5791200"/>
            <a:ext cx="6286501" cy="1066801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" name="Google Shape;9;p15"/>
          <p:cNvCxnSpPr/>
          <p:nvPr/>
        </p:nvCxnSpPr>
        <p:spPr>
          <a:xfrm flipH="1">
            <a:off x="8462964" y="5848350"/>
            <a:ext cx="3729036" cy="1009650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" name="Google Shape;10;p15"/>
          <p:cNvCxnSpPr/>
          <p:nvPr/>
        </p:nvCxnSpPr>
        <p:spPr>
          <a:xfrm flipH="1">
            <a:off x="11543158" y="1647825"/>
            <a:ext cx="648842" cy="5210175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" name="Google Shape;11;p15"/>
          <p:cNvCxnSpPr/>
          <p:nvPr/>
        </p:nvCxnSpPr>
        <p:spPr>
          <a:xfrm rot="10800000">
            <a:off x="10781554" y="0"/>
            <a:ext cx="1410446" cy="4258340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" name="Google Shape;12;p15"/>
          <p:cNvCxnSpPr/>
          <p:nvPr/>
        </p:nvCxnSpPr>
        <p:spPr>
          <a:xfrm rot="10800000">
            <a:off x="6529388" y="-4763"/>
            <a:ext cx="5662612" cy="931975"/>
          </a:xfrm>
          <a:prstGeom prst="straightConnector1">
            <a:avLst/>
          </a:prstGeom>
          <a:noFill/>
          <a:ln cap="flat" cmpd="sng" w="12700">
            <a:solidFill>
              <a:schemeClr val="accent2">
                <a:alpha val="6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" name="Google Shape;13;p15"/>
          <p:cNvSpPr txBox="1"/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Play"/>
              <a:buNone/>
              <a:defRPr b="0" i="1" sz="4400" u="none" cap="none" strike="noStrik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15"/>
          <p:cNvSpPr txBox="1"/>
          <p:nvPr>
            <p:ph idx="1" type="body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052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20039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0988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09879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5" name="Google Shape;15;p15"/>
          <p:cNvSpPr txBox="1"/>
          <p:nvPr>
            <p:ph idx="10" type="dt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6" name="Google Shape;16;p15"/>
          <p:cNvSpPr txBox="1"/>
          <p:nvPr>
            <p:ph idx="11" type="ftr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7" name="Google Shape;17;p15"/>
          <p:cNvSpPr txBox="1"/>
          <p:nvPr>
            <p:ph idx="12" type="sldNum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lwhsnhs.weebly.com/" TargetMode="External"/><Relationship Id="rId4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>
            <p:ph type="ctrTitle"/>
          </p:nvPr>
        </p:nvSpPr>
        <p:spPr>
          <a:xfrm>
            <a:off x="1104899" y="2355112"/>
            <a:ext cx="6933112" cy="32376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8A0"/>
              </a:buClr>
              <a:buSzPts val="6000"/>
              <a:buFont typeface="Play"/>
              <a:buNone/>
            </a:pPr>
            <a:r>
              <a:rPr b="1" lang="en-US" sz="6000">
                <a:solidFill>
                  <a:srgbClr val="1728A0"/>
                </a:solidFill>
              </a:rPr>
              <a:t>NATIONAL HONOR SOCIETY </a:t>
            </a:r>
            <a:br>
              <a:rPr lang="en-US" sz="6100">
                <a:solidFill>
                  <a:srgbClr val="1728A0"/>
                </a:solidFill>
              </a:rPr>
            </a:br>
            <a:r>
              <a:rPr lang="en-US" sz="4400">
                <a:solidFill>
                  <a:srgbClr val="1728A0"/>
                </a:solidFill>
              </a:rPr>
              <a:t>2023-2024</a:t>
            </a: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b="2" l="17736" r="47931" t="0"/>
          <a:stretch/>
        </p:blipFill>
        <p:spPr>
          <a:xfrm>
            <a:off x="8650143" y="0"/>
            <a:ext cx="3541857" cy="6886079"/>
          </a:xfrm>
          <a:custGeom>
            <a:rect b="b" l="l" r="r" t="t"/>
            <a:pathLst>
              <a:path extrusionOk="0" h="6886079" w="3541857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A blue and gold logo&#10;&#10;Description automatically generated" id="93" name="Google Shape;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86703" y="1266108"/>
            <a:ext cx="2772027" cy="2781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8A0"/>
              </a:buClr>
              <a:buSzPts val="4400"/>
              <a:buFont typeface="Play"/>
              <a:buNone/>
            </a:pPr>
            <a:r>
              <a:rPr b="1" lang="en-US">
                <a:solidFill>
                  <a:srgbClr val="1728A0"/>
                </a:solidFill>
              </a:rPr>
              <a:t>TUTORING DURING SCHOOL </a:t>
            </a:r>
            <a:endParaRPr/>
          </a:p>
        </p:txBody>
      </p:sp>
      <p:graphicFrame>
        <p:nvGraphicFramePr>
          <p:cNvPr id="157" name="Google Shape;157;p10"/>
          <p:cNvGraphicFramePr/>
          <p:nvPr/>
        </p:nvGraphicFramePr>
        <p:xfrm>
          <a:off x="1143000" y="20097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{E6183620-47CA-4413-B4C2-FE28E3A43EFE}</a:tableStyleId>
              </a:tblPr>
              <a:tblGrid>
                <a:gridCol w="2476500"/>
                <a:gridCol w="2476500"/>
                <a:gridCol w="2476500"/>
                <a:gridCol w="2476500"/>
              </a:tblGrid>
              <a:tr h="758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Teacher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Subject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Room 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Period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72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Ms. Homan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Research 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T202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</a:t>
                      </a:r>
                      <a:r>
                        <a:rPr baseline="30000" lang="en-US" sz="2400"/>
                        <a:t>rd</a:t>
                      </a:r>
                      <a:r>
                        <a:rPr lang="en-US" sz="2400"/>
                        <a:t> 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72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Mr. Cortez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Research 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T112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</a:t>
                      </a:r>
                      <a:r>
                        <a:rPr baseline="30000" lang="en-US" sz="2400"/>
                        <a:t>th</a:t>
                      </a:r>
                      <a:r>
                        <a:rPr lang="en-US" sz="2400"/>
                        <a:t> 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72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Mr. Ness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Research 2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T113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</a:t>
                      </a:r>
                      <a:r>
                        <a:rPr baseline="30000" lang="en-US" sz="2400"/>
                        <a:t>rd</a:t>
                      </a:r>
                      <a:r>
                        <a:rPr lang="en-US" sz="2400"/>
                        <a:t> 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</a:tr>
              <a:tr h="672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Mr. Tencza 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Research 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T111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6</a:t>
                      </a:r>
                      <a:r>
                        <a:rPr baseline="30000" lang="en-US" sz="2400"/>
                        <a:t>th</a:t>
                      </a:r>
                      <a:r>
                        <a:rPr lang="en-US" sz="2400"/>
                        <a:t> 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58" name="Google Shape;158;p10"/>
          <p:cNvSpPr txBox="1"/>
          <p:nvPr/>
        </p:nvSpPr>
        <p:spPr>
          <a:xfrm>
            <a:off x="1760837" y="5900351"/>
            <a:ext cx="858794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If you need a quiet place to tutor during these periods, the media center is an available space. Please ensure that you have a pass from both  YOUR teacher AND the Research teacher.  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/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8A0"/>
              </a:buClr>
              <a:buSzPts val="5400"/>
              <a:buFont typeface="Play"/>
              <a:buNone/>
            </a:pPr>
            <a:r>
              <a:rPr b="1" lang="en-US" sz="5400">
                <a:solidFill>
                  <a:srgbClr val="1728A0"/>
                </a:solidFill>
              </a:rPr>
              <a:t>BAY VISTA NHS INDUCTION</a:t>
            </a:r>
            <a:endParaRPr/>
          </a:p>
        </p:txBody>
      </p:sp>
      <p:sp>
        <p:nvSpPr>
          <p:cNvPr id="164" name="Google Shape;164;p11"/>
          <p:cNvSpPr txBox="1"/>
          <p:nvPr>
            <p:ph idx="1" type="body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80"/>
              <a:buChar char="•"/>
            </a:pPr>
            <a:r>
              <a:rPr lang="en-US" sz="3600"/>
              <a:t>6 pm in Lakewood main auditorium, arrive early to help set up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80"/>
              <a:buChar char="•"/>
            </a:pPr>
            <a:r>
              <a:rPr lang="en-US" sz="3600"/>
              <a:t>Volunteers will assist setting up, ushering parents and inductees, cleaning up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20"/>
              <a:buNone/>
            </a:pPr>
            <a:r>
              <a:t/>
            </a:r>
            <a:endParaRPr/>
          </a:p>
        </p:txBody>
      </p:sp>
      <p:pic>
        <p:nvPicPr>
          <p:cNvPr id="165" name="Google Shape;16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6275" y="4379025"/>
            <a:ext cx="3241275" cy="225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"/>
          <p:cNvSpPr txBox="1"/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8A0"/>
              </a:buClr>
              <a:buSzPts val="4800"/>
              <a:buFont typeface="Play"/>
              <a:buNone/>
            </a:pPr>
            <a:r>
              <a:rPr b="1" lang="en-US" sz="4800">
                <a:solidFill>
                  <a:srgbClr val="1728A0"/>
                </a:solidFill>
              </a:rPr>
              <a:t>LAKEWOOD NHS SOCIAL MEDIA</a:t>
            </a:r>
            <a:endParaRPr/>
          </a:p>
        </p:txBody>
      </p:sp>
      <p:sp>
        <p:nvSpPr>
          <p:cNvPr id="171" name="Google Shape;171;p12"/>
          <p:cNvSpPr txBox="1"/>
          <p:nvPr>
            <p:ph idx="1" type="body"/>
          </p:nvPr>
        </p:nvSpPr>
        <p:spPr>
          <a:xfrm>
            <a:off x="1143000" y="2009554"/>
            <a:ext cx="5223933" cy="4024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en-US" sz="4000"/>
              <a:t>Please follow the </a:t>
            </a:r>
            <a:r>
              <a:rPr b="1" lang="en-US" sz="4000"/>
              <a:t>@lakewoodnhs </a:t>
            </a:r>
            <a:r>
              <a:rPr lang="en-US" sz="4000"/>
              <a:t>Instagram account to stay updated on events and information</a:t>
            </a:r>
            <a:endParaRPr/>
          </a:p>
        </p:txBody>
      </p:sp>
      <p:pic>
        <p:nvPicPr>
          <p:cNvPr descr="Instagram - Wikipedia" id="172" name="Google Shape;17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3400" y="2006600"/>
            <a:ext cx="3877733" cy="3877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"/>
          <p:cNvSpPr txBox="1"/>
          <p:nvPr>
            <p:ph type="title"/>
          </p:nvPr>
        </p:nvSpPr>
        <p:spPr>
          <a:xfrm>
            <a:off x="1114426" y="533400"/>
            <a:ext cx="4529138" cy="16716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8A0"/>
              </a:buClr>
              <a:buSzPts val="4400"/>
              <a:buFont typeface="Play"/>
              <a:buNone/>
            </a:pPr>
            <a:r>
              <a:rPr b="1" lang="en-US">
                <a:solidFill>
                  <a:srgbClr val="1728A0"/>
                </a:solidFill>
              </a:rPr>
              <a:t>NHS WEBSITE</a:t>
            </a:r>
            <a:endParaRPr/>
          </a:p>
        </p:txBody>
      </p:sp>
      <p:sp>
        <p:nvSpPr>
          <p:cNvPr id="178" name="Google Shape;178;p13"/>
          <p:cNvSpPr txBox="1"/>
          <p:nvPr>
            <p:ph idx="1" type="body"/>
          </p:nvPr>
        </p:nvSpPr>
        <p:spPr>
          <a:xfrm>
            <a:off x="533399" y="2205038"/>
            <a:ext cx="5562601" cy="4119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80"/>
              <a:buNone/>
            </a:pPr>
            <a:r>
              <a:rPr lang="en-US" sz="3600" u="sng">
                <a:solidFill>
                  <a:schemeClr val="hlink"/>
                </a:solidFill>
                <a:hlinkClick r:id="rId3"/>
              </a:rPr>
              <a:t>https://lwhsnhs.weebly.com/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8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80"/>
              <a:buNone/>
            </a:pPr>
            <a:r>
              <a:rPr lang="en-US" sz="3600"/>
              <a:t>Event calendar has been updated, events in bold are mandatory.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20"/>
              <a:buNone/>
            </a:pPr>
            <a:r>
              <a:t/>
            </a:r>
            <a:endParaRPr/>
          </a:p>
        </p:txBody>
      </p:sp>
      <p:pic>
        <p:nvPicPr>
          <p:cNvPr descr="A qr code with a logo&#10;&#10;Description automatically generated" id="179" name="Google Shape;17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1" y="647700"/>
            <a:ext cx="5562600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"/>
          <p:cNvSpPr txBox="1"/>
          <p:nvPr>
            <p:ph type="ctrTitle"/>
          </p:nvPr>
        </p:nvSpPr>
        <p:spPr>
          <a:xfrm>
            <a:off x="1512048" y="1645542"/>
            <a:ext cx="7009948" cy="3516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8A0"/>
              </a:buClr>
              <a:buSzPts val="6600"/>
              <a:buFont typeface="Play"/>
              <a:buNone/>
            </a:pPr>
            <a:r>
              <a:rPr b="1" lang="en-US">
                <a:solidFill>
                  <a:srgbClr val="1728A0"/>
                </a:solidFill>
              </a:rPr>
              <a:t>QUESTIONS AND COMMENTS</a:t>
            </a:r>
            <a:endParaRPr/>
          </a:p>
        </p:txBody>
      </p:sp>
      <p:sp>
        <p:nvSpPr>
          <p:cNvPr id="185" name="Google Shape;185;p14"/>
          <p:cNvSpPr txBox="1"/>
          <p:nvPr/>
        </p:nvSpPr>
        <p:spPr>
          <a:xfrm>
            <a:off x="1514498" y="4459017"/>
            <a:ext cx="905854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For further questions email Mrs. Robinson at Robinsonhea@pcsb.org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>
            <p:ph type="title"/>
          </p:nvPr>
        </p:nvSpPr>
        <p:spPr>
          <a:xfrm>
            <a:off x="696383" y="1130564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Play"/>
              <a:buNone/>
            </a:pPr>
            <a:r>
              <a:rPr b="1" lang="en-US" sz="6600" u="sng">
                <a:solidFill>
                  <a:srgbClr val="C00000"/>
                </a:solidFill>
              </a:rPr>
              <a:t>ALL SEMESTER 1 HOURS ARE DUE TODAY</a:t>
            </a:r>
            <a:endParaRPr/>
          </a:p>
        </p:txBody>
      </p:sp>
      <p:sp>
        <p:nvSpPr>
          <p:cNvPr id="99" name="Google Shape;99;p2"/>
          <p:cNvSpPr txBox="1"/>
          <p:nvPr>
            <p:ph idx="1" type="body"/>
          </p:nvPr>
        </p:nvSpPr>
        <p:spPr>
          <a:xfrm>
            <a:off x="838200" y="4301067"/>
            <a:ext cx="10515600" cy="2398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4000">
                <a:solidFill>
                  <a:schemeClr val="dk1"/>
                </a:solidFill>
              </a:rPr>
              <a:t>Visit website for submission forms and hour log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>
            <p:ph type="title"/>
          </p:nvPr>
        </p:nvSpPr>
        <p:spPr>
          <a:xfrm>
            <a:off x="1143000" y="1020016"/>
            <a:ext cx="9906000" cy="1382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8A0"/>
              </a:buClr>
              <a:buSzPts val="6000"/>
              <a:buFont typeface="Play"/>
              <a:buNone/>
            </a:pPr>
            <a:r>
              <a:rPr b="1" lang="en-US" sz="6000" u="sng">
                <a:solidFill>
                  <a:srgbClr val="1728A0"/>
                </a:solidFill>
              </a:rPr>
              <a:t>INDUCTION</a:t>
            </a:r>
            <a:endParaRPr/>
          </a:p>
        </p:txBody>
      </p:sp>
      <p:sp>
        <p:nvSpPr>
          <p:cNvPr id="105" name="Google Shape;105;p3"/>
          <p:cNvSpPr txBox="1"/>
          <p:nvPr>
            <p:ph idx="1" type="body"/>
          </p:nvPr>
        </p:nvSpPr>
        <p:spPr>
          <a:xfrm>
            <a:off x="6096000" y="2520066"/>
            <a:ext cx="5336498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560"/>
              <a:buChar char="•"/>
            </a:pPr>
            <a:r>
              <a:rPr b="1" lang="en-US" sz="3200" u="sng">
                <a:solidFill>
                  <a:srgbClr val="C00000"/>
                </a:solidFill>
              </a:rPr>
              <a:t>All new members are required to attend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Char char="•"/>
            </a:pPr>
            <a:r>
              <a:rPr lang="en-US" sz="3200">
                <a:solidFill>
                  <a:schemeClr val="dk1"/>
                </a:solidFill>
              </a:rPr>
              <a:t>Dress business casual, button downs, slacks, dresses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Char char="•"/>
            </a:pPr>
            <a:r>
              <a:rPr lang="en-US" sz="3200">
                <a:solidFill>
                  <a:schemeClr val="dk1"/>
                </a:solidFill>
              </a:rPr>
              <a:t>Please bring friends and family!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2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January 25 Vector Flat Daily Calendar Stock Vector (Royalty Free ..." id="106" name="Google Shape;106;p3"/>
          <p:cNvPicPr preferRelativeResize="0"/>
          <p:nvPr/>
        </p:nvPicPr>
        <p:blipFill rotWithShape="1">
          <a:blip r:embed="rId3">
            <a:alphaModFix/>
          </a:blip>
          <a:srcRect b="21164" l="14112" r="15247" t="12131"/>
          <a:stretch/>
        </p:blipFill>
        <p:spPr>
          <a:xfrm>
            <a:off x="6201296" y="297613"/>
            <a:ext cx="2196060" cy="198666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/>
          <p:nvPr/>
        </p:nvSpPr>
        <p:spPr>
          <a:xfrm>
            <a:off x="437582" y="2520066"/>
            <a:ext cx="5658418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Thursday the 25</a:t>
            </a:r>
            <a:r>
              <a:rPr b="1" baseline="30000" i="0" lang="en-US" sz="4400" u="none" cap="none" strike="noStrike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</a:t>
            </a:r>
            <a:r>
              <a:rPr b="1" i="0" lang="en-US" sz="4400" u="none" cap="none" strike="noStrike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Main Auditorium</a:t>
            </a:r>
            <a:br>
              <a:rPr b="1" i="0" lang="en-US" sz="4400" u="none" cap="none" strike="noStrike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b="1" i="0" lang="en-US" sz="4400" u="none" cap="none" strike="noStrike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Arrive 6:00 pm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Parents let in at 6:15 pm</a:t>
            </a:r>
            <a:r>
              <a:rPr b="0" i="0" lang="en-US" sz="4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8A0"/>
              </a:buClr>
              <a:buSzPts val="4400"/>
              <a:buFont typeface="Play"/>
              <a:buNone/>
            </a:pPr>
            <a:r>
              <a:rPr b="1" lang="en-US">
                <a:solidFill>
                  <a:srgbClr val="1728A0"/>
                </a:solidFill>
              </a:rPr>
              <a:t>SEQUENCE OF EVENTS</a:t>
            </a:r>
            <a:endParaRPr/>
          </a:p>
        </p:txBody>
      </p:sp>
      <p:sp>
        <p:nvSpPr>
          <p:cNvPr id="113" name="Google Shape;113;p4"/>
          <p:cNvSpPr txBox="1"/>
          <p:nvPr>
            <p:ph idx="1" type="body"/>
          </p:nvPr>
        </p:nvSpPr>
        <p:spPr>
          <a:xfrm>
            <a:off x="1143000" y="1528997"/>
            <a:ext cx="9906000" cy="4961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9999"/>
              <a:buFont typeface="Play"/>
              <a:buAutoNum type="arabicPeriod"/>
            </a:pPr>
            <a:r>
              <a:rPr b="0" i="0" lang="en-US" sz="36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Welcome/Introduction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9999"/>
              <a:buFont typeface="Play"/>
              <a:buAutoNum type="arabicPeriod"/>
            </a:pPr>
            <a:r>
              <a:rPr b="0" i="0" lang="en-US" sz="36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History of NHS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9999"/>
              <a:buFont typeface="Play"/>
              <a:buAutoNum type="arabicPeriod"/>
            </a:pPr>
            <a:r>
              <a:rPr b="0" i="0" lang="en-US" sz="36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Pillars of NHS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9999"/>
              <a:buFont typeface="Play"/>
              <a:buAutoNum type="arabicPeriod"/>
            </a:pPr>
            <a:r>
              <a:rPr b="0" i="0" lang="en-US" sz="36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Candlelight Ceremony pledge/presentation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9999"/>
              <a:buFont typeface="Play"/>
              <a:buAutoNum type="arabicPeriod"/>
            </a:pPr>
            <a:r>
              <a:rPr b="0" i="0" lang="en-US" sz="36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Principal’s Address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9999"/>
              <a:buFont typeface="Play"/>
              <a:buAutoNum type="arabicPeriod"/>
            </a:pPr>
            <a:r>
              <a:rPr b="0" i="0" lang="en-US" sz="36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Refreshments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8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>
            <p:ph type="title"/>
          </p:nvPr>
        </p:nvSpPr>
        <p:spPr>
          <a:xfrm>
            <a:off x="1143000" y="404709"/>
            <a:ext cx="9906000" cy="1382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"/>
              <a:buNone/>
            </a:pPr>
            <a:br>
              <a:rPr b="1" i="0" lang="en-US" sz="1800"/>
            </a:br>
            <a:r>
              <a:rPr b="1" i="0" lang="en-US" sz="1800"/>
              <a:t>INDUCTEES WILL BE SITTING ON THE LEFT SIDE OF THE STAGE UPON ENTERING THE AUDITORIUM.</a:t>
            </a:r>
            <a:br>
              <a:rPr b="1" i="0" lang="en-US" sz="1800"/>
            </a:br>
            <a:r>
              <a:rPr b="1" i="0" lang="en-US" sz="1800"/>
              <a:t>PARENTS MAY SIT IN THE MIDDLE SECTION.</a:t>
            </a:r>
            <a:br>
              <a:rPr b="1" i="0" lang="en-US" sz="1800"/>
            </a:br>
            <a:br>
              <a:rPr b="1" i="0" lang="en-US" sz="1800"/>
            </a:br>
            <a:endParaRPr b="1" i="0" sz="1800"/>
          </a:p>
        </p:txBody>
      </p:sp>
      <p:sp>
        <p:nvSpPr>
          <p:cNvPr id="119" name="Google Shape;119;p5"/>
          <p:cNvSpPr txBox="1"/>
          <p:nvPr>
            <p:ph idx="1" type="body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6679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None/>
            </a:pPr>
            <a:r>
              <a:t/>
            </a:r>
            <a:endParaRPr/>
          </a:p>
        </p:txBody>
      </p:sp>
      <p:pic>
        <p:nvPicPr>
          <p:cNvPr id="120" name="Google Shape;12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64175"/>
            <a:ext cx="12157714" cy="5073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07999"/>
            <a:ext cx="12137624" cy="5520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/>
          <p:nvPr>
            <p:ph type="title"/>
          </p:nvPr>
        </p:nvSpPr>
        <p:spPr>
          <a:xfrm>
            <a:off x="844550" y="1319741"/>
            <a:ext cx="10515600" cy="3794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8A0"/>
              </a:buClr>
              <a:buSzPts val="6600"/>
              <a:buFont typeface="Play"/>
              <a:buNone/>
            </a:pPr>
            <a:r>
              <a:rPr b="1" lang="en-US" sz="6600">
                <a:solidFill>
                  <a:srgbClr val="1728A0"/>
                </a:solidFill>
              </a:rPr>
              <a:t>ELP STARTS BACK UP JANUARY 22</a:t>
            </a:r>
            <a:r>
              <a:rPr b="1" baseline="30000" lang="en-US" sz="6600">
                <a:solidFill>
                  <a:srgbClr val="1728A0"/>
                </a:solidFill>
              </a:rPr>
              <a:t>ND</a:t>
            </a:r>
            <a:br>
              <a:rPr b="1" baseline="30000" lang="en-US">
                <a:solidFill>
                  <a:srgbClr val="1728A0"/>
                </a:solidFill>
              </a:rPr>
            </a:br>
            <a:br>
              <a:rPr b="1" lang="en-US" sz="4400">
                <a:solidFill>
                  <a:srgbClr val="1728A0"/>
                </a:solidFill>
              </a:rPr>
            </a:br>
            <a:r>
              <a:rPr b="1" lang="en-US" sz="4400">
                <a:solidFill>
                  <a:srgbClr val="1728A0"/>
                </a:solidFill>
              </a:rPr>
              <a:t>SIGNUP GENIUS ON WEBSITE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/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8A0"/>
              </a:buClr>
              <a:buSzPts val="4400"/>
              <a:buFont typeface="Play"/>
              <a:buNone/>
            </a:pPr>
            <a:r>
              <a:rPr b="1" lang="en-US">
                <a:solidFill>
                  <a:srgbClr val="1728A0"/>
                </a:solidFill>
              </a:rPr>
              <a:t>ELP TUTORING</a:t>
            </a:r>
            <a:endParaRPr/>
          </a:p>
        </p:txBody>
      </p:sp>
      <p:pic>
        <p:nvPicPr>
          <p:cNvPr id="136" name="Google Shape;136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078" y="1915557"/>
            <a:ext cx="10915843" cy="357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/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8A0"/>
              </a:buClr>
              <a:buSzPts val="4400"/>
              <a:buFont typeface="Play"/>
              <a:buNone/>
            </a:pPr>
            <a:r>
              <a:rPr b="1" lang="en-US">
                <a:solidFill>
                  <a:srgbClr val="1728A0"/>
                </a:solidFill>
              </a:rPr>
              <a:t>NEW IN SCHOOL TUTORING OPPORTUNITIES</a:t>
            </a:r>
            <a:endParaRPr/>
          </a:p>
        </p:txBody>
      </p:sp>
      <p:grpSp>
        <p:nvGrpSpPr>
          <p:cNvPr id="142" name="Google Shape;142;p9"/>
          <p:cNvGrpSpPr/>
          <p:nvPr/>
        </p:nvGrpSpPr>
        <p:grpSpPr>
          <a:xfrm>
            <a:off x="1143000" y="2070756"/>
            <a:ext cx="9906000" cy="2716486"/>
            <a:chOff x="0" y="653968"/>
            <a:chExt cx="9906000" cy="2716486"/>
          </a:xfrm>
        </p:grpSpPr>
        <p:sp>
          <p:nvSpPr>
            <p:cNvPr id="143" name="Google Shape;143;p9"/>
            <p:cNvSpPr/>
            <p:nvPr/>
          </p:nvSpPr>
          <p:spPr>
            <a:xfrm>
              <a:off x="0" y="653968"/>
              <a:ext cx="9906000" cy="1207327"/>
            </a:xfrm>
            <a:prstGeom prst="roundRect">
              <a:avLst>
                <a:gd fmla="val 10000" name="adj"/>
              </a:avLst>
            </a:prstGeom>
            <a:solidFill>
              <a:srgbClr val="F6C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365216" y="925617"/>
              <a:ext cx="664029" cy="66402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1394462" y="653968"/>
              <a:ext cx="8511537" cy="1207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9"/>
            <p:cNvSpPr txBox="1"/>
            <p:nvPr/>
          </p:nvSpPr>
          <p:spPr>
            <a:xfrm>
              <a:off x="1394462" y="653968"/>
              <a:ext cx="8511537" cy="1207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775" lIns="127775" spcFirstLastPara="1" rIns="127775" wrap="square" tIns="1277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Open Sans Light"/>
                <a:buNone/>
              </a:pPr>
              <a:r>
                <a:rPr b="0" i="0" lang="en-US" sz="4000" u="none" cap="none" strike="noStrike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Algebra 1 last 30 minutes </a:t>
              </a:r>
              <a:r>
                <a:rPr lang="en-US" sz="40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of</a:t>
              </a:r>
              <a:r>
                <a:rPr b="0" i="0" lang="en-US" sz="4000" u="none" cap="none" strike="noStrike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periods 2, 4, 6, or 8</a:t>
              </a:r>
              <a:endParaRPr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0" y="2112323"/>
              <a:ext cx="9906000" cy="1207327"/>
            </a:xfrm>
            <a:prstGeom prst="roundRect">
              <a:avLst>
                <a:gd fmla="val 10000" name="adj"/>
              </a:avLst>
            </a:prstGeom>
            <a:solidFill>
              <a:srgbClr val="F6C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365216" y="2434776"/>
              <a:ext cx="664029" cy="66402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1394462" y="2163127"/>
              <a:ext cx="8511537" cy="1207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9"/>
            <p:cNvSpPr txBox="1"/>
            <p:nvPr/>
          </p:nvSpPr>
          <p:spPr>
            <a:xfrm>
              <a:off x="1394462" y="2163127"/>
              <a:ext cx="8511537" cy="1207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775" lIns="127775" spcFirstLastPara="1" rIns="127775" wrap="square" tIns="1277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Open Sans Light"/>
                <a:buNone/>
              </a:pPr>
              <a:r>
                <a:rPr b="0" i="0" lang="en-US" sz="4000" u="none" cap="none" strike="noStrike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Physics last 30 minutes of periods 6 and 8</a:t>
              </a:r>
              <a:endParaRPr/>
            </a:p>
          </p:txBody>
        </p:sp>
      </p:grpSp>
      <p:sp>
        <p:nvSpPr>
          <p:cNvPr id="151" name="Google Shape;151;p9"/>
          <p:cNvSpPr txBox="1"/>
          <p:nvPr/>
        </p:nvSpPr>
        <p:spPr>
          <a:xfrm>
            <a:off x="1143000" y="5130800"/>
            <a:ext cx="9906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Students cannot miss core classes to tutor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ngleLinesVTI">
  <a:themeElements>
    <a:clrScheme name="AnalogousFromRegularSeedLeftStep">
      <a:dk1>
        <a:srgbClr val="000000"/>
      </a:dk1>
      <a:lt1>
        <a:srgbClr val="FFFFFF"/>
      </a:lt1>
      <a:dk2>
        <a:srgbClr val="1B1D2F"/>
      </a:dk2>
      <a:lt2>
        <a:srgbClr val="F0F3F1"/>
      </a:lt2>
      <a:accent1>
        <a:srgbClr val="E729CF"/>
      </a:accent1>
      <a:accent2>
        <a:srgbClr val="9D17D5"/>
      </a:accent2>
      <a:accent3>
        <a:srgbClr val="6029E7"/>
      </a:accent3>
      <a:accent4>
        <a:srgbClr val="1F36D6"/>
      </a:accent4>
      <a:accent5>
        <a:srgbClr val="2990E7"/>
      </a:accent5>
      <a:accent6>
        <a:srgbClr val="16BEC6"/>
      </a:accent6>
      <a:hlink>
        <a:srgbClr val="359F42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2023-09-11T01:15:41Z</dcterms:created>
  <dc:creator>Van Beynen Siena</dc:creator>
</cp:coreProperties>
</file>